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82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7C80"/>
    <a:srgbClr val="0066FF"/>
    <a:srgbClr val="1F497D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solidFill>
                <a:srgbClr val="0099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solidFill>
                <a:srgbClr val="0099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8647-7CA4-4AD4-847A-4B1415B1B8E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663E-86AD-4948-9310-4B3B49FBBE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&#1069;&#1082;&#1089;&#1082;&#1091;&#1088;&#1089;&#1080;&#1103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&#1059;&#1095;&#1080;&#1090;&#1077;&#1083;&#1103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&#1056;&#1077;&#1073;&#1077;&#1085;&#1086;&#1082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1_1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1_2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1_4.mp4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3;&#1091;&#1079;&#1077;&#1083;&#1100;\Desktop\&#1052;&#1052;&#1057;&#1054;%20&#1052;&#1086;&#1089;&#1082;&#1074;&#1072;\40,%20&#1089;&#1086;&#1094;.&#1088;&#1086;&#1083;&#1080;&#1082;_&#1064;&#1082;&#1086;&#1083;&#1072;%20&#1076;&#1083;&#1103;%20&#1082;&#1072;&#1078;&#1076;&#1086;&#1075;&#1086;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40ufa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1520" y="1052736"/>
            <a:ext cx="8640960" cy="54476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Организация обучения детей с расстройствами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аутистического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спектра в общеобразовательном учреждении в рамках реализации ФГОС НОО ОВЗ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7"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Уразова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Альбина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Ринадовна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 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директор МБОУ «Центр образования № 40 с углубленным изучением отдельных предметов» городского округа город Уфа Республики Башкортостан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7"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lvl="7"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Градусова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Татьяна Валерьевна, </a:t>
            </a:r>
          </a:p>
          <a:p>
            <a:pPr marL="0" lvl="7" algn="ctr"/>
            <a:r>
              <a:rPr lang="ru-RU" sz="2400" dirty="0">
                <a:latin typeface="Arial" pitchFamily="34" charset="0"/>
                <a:cs typeface="Arial" pitchFamily="34" charset="0"/>
              </a:rPr>
              <a:t>руководитель школьной методической кафедры социально-психологического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сопровождения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endParaRPr lang="ru-RU" sz="6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8640"/>
              <a:ext cx="2376264" cy="559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683568" y="1529408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Выноска 2 9"/>
          <p:cNvSpPr/>
          <p:nvPr/>
        </p:nvSpPr>
        <p:spPr>
          <a:xfrm flipH="1">
            <a:off x="107504" y="1556792"/>
            <a:ext cx="2952328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548"/>
              <a:gd name="adj6" fmla="val -27082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Регулярный класс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99792" y="0"/>
            <a:ext cx="64442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обучения детей с РАС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пилотного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проекта «Ресурсный класс»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 flipH="1" flipV="1">
            <a:off x="107504" y="4077072"/>
            <a:ext cx="3024336" cy="2448272"/>
          </a:xfrm>
          <a:prstGeom prst="borderCallout2">
            <a:avLst>
              <a:gd name="adj1" fmla="val 8957"/>
              <a:gd name="adj2" fmla="val -3945"/>
              <a:gd name="adj3" fmla="val 9091"/>
              <a:gd name="adj4" fmla="val -14061"/>
              <a:gd name="adj5" fmla="val 42361"/>
              <a:gd name="adj6" fmla="val -23506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2800" cap="none" spc="0" dirty="0" smtClean="0">
              <a:ln w="12700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14908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Ресурсная зона: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ндивидуальная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ронтальная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зона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разгрузки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6516216" y="1412776"/>
            <a:ext cx="2520280" cy="2664296"/>
          </a:xfrm>
          <a:prstGeom prst="borderCallout2">
            <a:avLst>
              <a:gd name="adj1" fmla="val 15200"/>
              <a:gd name="adj2" fmla="val -3329"/>
              <a:gd name="adj3" fmla="val 15200"/>
              <a:gd name="adj4" fmla="val -14790"/>
              <a:gd name="adj5" fmla="val 53996"/>
              <a:gd name="adj6" fmla="val -28262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Социализация: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коррекционная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внеурочная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братная</a:t>
            </a: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инклюзия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 flipV="1">
            <a:off x="6084168" y="5373216"/>
            <a:ext cx="295232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886"/>
              <a:gd name="adj6" fmla="val -24447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2800" cap="none" spc="0" dirty="0" smtClean="0">
              <a:ln w="12700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172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3068960"/>
            <a:ext cx="914400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Родители – социальные партнеры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3858744"/>
            <a:ext cx="8712968" cy="194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Организация «РАССВЕТ»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создана в 2014 году родителями детей с аутизмом для защиты прав, свобод и всесторонней поддержки людей с РАС и их семей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6"/>
          <a:stretch>
            <a:fillRect/>
          </a:stretch>
        </p:blipFill>
        <p:spPr bwMode="auto">
          <a:xfrm>
            <a:off x="1403648" y="1052736"/>
            <a:ext cx="75127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332656"/>
            <a:ext cx="6300192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ВИДЫ ЗАНЯТИЙ В РЕСУРСНОМ КЛАССЕ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3645024"/>
            <a:ext cx="8784976" cy="2928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Индивидуальные занятия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Групповые занятия (фронтальные уроки, творческие, подвижные занятия)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Инклюзия (уроки в обычных классах, внеклассные мероприятия, перемены, столовая, раздевалка)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Обратная инклюзия (занятия в Ресурсном классе с участием сверстников из обычного класса)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AC3E65-25C1-4B79-8C9A-0DF0AC3C1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3140029" cy="2068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F920B1E-BD63-42C7-ABE0-7071E074F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556792"/>
            <a:ext cx="2769869" cy="2077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9AA0CF2-29C7-4A54-A15F-81AF897E16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412776"/>
            <a:ext cx="2769869" cy="206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Экскурс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484783"/>
            <a:ext cx="8784976" cy="49415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332656"/>
            <a:ext cx="6300192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РЕСУРСНЫЙ КЛАСС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Учител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541132"/>
            <a:ext cx="8784976" cy="49415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332656"/>
            <a:ext cx="6300192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РЕГУЛЯРНЫЙ КЛАСС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059832" y="260648"/>
            <a:ext cx="5896546" cy="93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Дифференциация стандарта для детей с РАС</a:t>
            </a:r>
            <a:endParaRPr kumimoji="0" lang="ru-RU" sz="2800" b="1" i="0" u="none" strike="noStrike" kern="1200" normalizeH="0" baseline="0" noProof="0" dirty="0"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340768"/>
            <a:ext cx="8784976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Первый вариант (8.1)</a:t>
            </a:r>
            <a:r>
              <a:rPr kumimoji="0" lang="ru-RU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этот вариант адресован обучающимся с РАС, достигшим к моменту поступления в школу уровня развития, близкого возрастной норме и имеющим опыт общения с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нормотипичными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сверстниками.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Второй вариант (8.2)</a:t>
            </a:r>
            <a:r>
              <a:rPr kumimoji="0" lang="ru-RU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обучающийся с РАС получает образование, сопоставимое с образованием здоровых сверстников, но в пролонгированные календарные сроки.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Третий вариант (8.3)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требования к итоговым достижениям обучающихся к моменту завершения начального школьного образования не соответствуют требованиям 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остижениям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здоровых сверстников.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Четвертый вариант (8.4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- обучающийся с РАС получает образование, итоговые достижения которого определяются его индивидуальными возможностями.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332656"/>
            <a:ext cx="5832141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Содержательные линии программы 8.2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412776"/>
            <a:ext cx="8784976" cy="515949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Знания о языке и речевая практика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Знание математики и применение математических знаний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Знания о мире и практика взаимодействия с окружающим миром Знания о человеке и практика личного взаимодействия с людьми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Знания о человеке в социуме и практика жизни в социуме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Искусство – знания и умения в области искусств и практика их применения в быту и творчестве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Знания о здоровье, своих возможностях и ограничениях и практика здорового образа жизни, физического самосовершенствования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Технологии – основы трудовой деятельности, доступные и необходимы в жизни технологии и практика их применения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24744"/>
            <a:ext cx="8784976" cy="821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Знание математики и применение математических знаний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2420888"/>
            <a:ext cx="8424936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Овладение началами математики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Овладение способностью пользоваться математическими знаниями при решении соответствующих возрасту житейских задач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Развитие способности гибко и самостоятельно использовать математические знания в жизни.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260648"/>
              <a:ext cx="2520280" cy="5938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2843808" y="188640"/>
            <a:ext cx="612068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ФРАГМЕНТ ИНДИВИДУАЛЬНОГО ОБРАЗОВАТЕЛЬНОГО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МАРШРУТА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8128386"/>
              </p:ext>
            </p:extLst>
          </p:nvPr>
        </p:nvGraphicFramePr>
        <p:xfrm>
          <a:off x="179512" y="2060848"/>
          <a:ext cx="8640960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5184576"/>
                <a:gridCol w="2016224"/>
              </a:tblGrid>
              <a:tr h="454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390" marR="72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планируемые результаты на период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390" marR="72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Результативность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787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1. Научится выкладывать «столько же» предметов, сколько на образце;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2. Научится вставлять пропущенные числа в числовой ряд 1-10;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3. Научится показывать, читать и записывать числа от 0 до 10;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4. Научится соотносить число с количеством в пределах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10;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2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6. Научиться различать, показывать и называть объекты, соответствующие словам «одинаковый» и «разный»;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2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7. Научится показывать и называть положение предметов на плоскости и в пространстве (слева, справа, вверху, внизу);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2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 8. Научится различать, называть и изображать геометрические фигуры: прямоугольник, треугольник, овал, круг, квадрат.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72390" marR="72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31640" y="1484784"/>
            <a:ext cx="65398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Освоение предметных областей: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196752"/>
            <a:ext cx="8496944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ABLLS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Тест «Оценка базовых речевых и учебных навыков»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3212976"/>
            <a:ext cx="8784976" cy="3359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Автор: Доктор Джеймс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Партингтон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получение  информации об актуальном развитии навыков ребенка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определение цели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сбор информации о динамике развития навыков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выявление областей, нуждающихся в развитии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 3"/>
          <p:cNvSpPr/>
          <p:nvPr/>
        </p:nvSpPr>
        <p:spPr>
          <a:xfrm rot="21318848">
            <a:off x="3042633" y="1974827"/>
            <a:ext cx="3315320" cy="3240360"/>
          </a:xfrm>
          <a:prstGeom prst="gear9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5" name=" 3"/>
          <p:cNvSpPr/>
          <p:nvPr/>
        </p:nvSpPr>
        <p:spPr>
          <a:xfrm>
            <a:off x="467544" y="3573016"/>
            <a:ext cx="3240360" cy="3099296"/>
          </a:xfrm>
          <a:prstGeom prst="gear9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 3"/>
          <p:cNvSpPr/>
          <p:nvPr/>
        </p:nvSpPr>
        <p:spPr>
          <a:xfrm>
            <a:off x="5724128" y="3429000"/>
            <a:ext cx="3240360" cy="3168352"/>
          </a:xfrm>
          <a:prstGeom prst="gear9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0" name="Прямоугольник 19"/>
          <p:cNvSpPr/>
          <p:nvPr/>
        </p:nvSpPr>
        <p:spPr>
          <a:xfrm>
            <a:off x="3635896" y="3284984"/>
            <a:ext cx="2178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4797152"/>
            <a:ext cx="2572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Адаптированная</a:t>
            </a:r>
            <a:endParaRPr lang="ru-RU" sz="24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652120" y="404664"/>
            <a:ext cx="3168352" cy="3168352"/>
            <a:chOff x="2051720" y="1196752"/>
            <a:chExt cx="2880320" cy="2808312"/>
          </a:xfrm>
        </p:grpSpPr>
        <p:sp>
          <p:nvSpPr>
            <p:cNvPr id="12" name=" 3"/>
            <p:cNvSpPr/>
            <p:nvPr/>
          </p:nvSpPr>
          <p:spPr>
            <a:xfrm>
              <a:off x="2051720" y="1196752"/>
              <a:ext cx="2880320" cy="2808312"/>
            </a:xfrm>
            <a:prstGeom prst="gear9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658421" y="2345607"/>
              <a:ext cx="1660128" cy="4637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Основная</a:t>
              </a:r>
              <a:endParaRPr lang="ru-RU" sz="28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55576" y="4869160"/>
            <a:ext cx="261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ндивидуальная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8919275"/>
              </p:ext>
            </p:extLst>
          </p:nvPr>
        </p:nvGraphicFramePr>
        <p:xfrm>
          <a:off x="5724130" y="6"/>
          <a:ext cx="3419870" cy="6857993"/>
        </p:xfrm>
        <a:graphic>
          <a:graphicData uri="http://schemas.openxmlformats.org/drawingml/2006/table">
            <a:tbl>
              <a:tblPr/>
              <a:tblGrid>
                <a:gridCol w="597396"/>
                <a:gridCol w="389606"/>
                <a:gridCol w="311684"/>
                <a:gridCol w="311684"/>
                <a:gridCol w="311684"/>
                <a:gridCol w="311684"/>
                <a:gridCol w="415580"/>
                <a:gridCol w="380946"/>
                <a:gridCol w="389606"/>
              </a:tblGrid>
              <a:tr h="207722"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Wingding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88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2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Wingdings"/>
                        </a:rPr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10"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Математика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659"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1556792"/>
            <a:ext cx="5040560" cy="42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Тест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«Оценка базовых речевых и учебных навыков»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(таблица мониторинга)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ебено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1648767"/>
            <a:ext cx="8797486" cy="494858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116632"/>
            <a:ext cx="6300192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ОТРАБОТКА НАВЫКА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УМЕНИЯ СООТНОСИТЬ ЧИСЛО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С КОЛИЧЕСТВОМ В ПРЕДЕЛАХ 10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mbdou-seda10.ru/images/PTMrPid635Xo9l_wjCGGb2JsscsyXuPYOqUDT3R976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16832"/>
            <a:ext cx="6120680" cy="459051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052736"/>
            <a:ext cx="8064896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Мастер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класс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бъект 2"/>
          <p:cNvSpPr txBox="1">
            <a:spLocks/>
          </p:cNvSpPr>
          <p:nvPr/>
        </p:nvSpPr>
        <p:spPr>
          <a:xfrm>
            <a:off x="179512" y="2636912"/>
            <a:ext cx="8715436" cy="3565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Мальчик М., 8 лет, 1 класс, программа 8.2,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посещает уроки в обычном классе в сопровождении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тьютора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реагирует на фронтальные инструкции учителя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стесняется отвечать при всем классе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отсутствует хоровой 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196752"/>
            <a:ext cx="8712968" cy="970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ФОРМИРОВАНИЯ УЧЕБНОЙ ДЕЯТЕЛЬНОСТИ В КЛАССЕ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12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бъект 2"/>
          <p:cNvSpPr txBox="1">
            <a:spLocks/>
          </p:cNvSpPr>
          <p:nvPr/>
        </p:nvSpPr>
        <p:spPr>
          <a:xfrm>
            <a:off x="251520" y="908720"/>
            <a:ext cx="8496944" cy="1702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МЕТОДИКА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«КРУТО! НЕ КРУТО!»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(СОЦИАЛЬНАЯ ИНТЕРАКЦИЯ)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214422"/>
            <a:ext cx="2643173" cy="4010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79512" y="2636912"/>
            <a:ext cx="8712968" cy="3935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Мальчик очень любит голубей и играть с миньоном. Ему ввели жетонную систему подкреплений целевого поведения в классе (жетоны – голуби)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Один жетон мальчик получает за выполнение фронтальных инструкций учителя и два – за хоровой ответ или ответ при всем классе (эти два вида поведений вызывают у ребенка наибольшие сложности).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10 голубей получает звезду (5 минут игры в миньона или 5 минут просмотра видео про голубей)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одержимое 5"/>
          <p:cNvSpPr txBox="1">
            <a:spLocks/>
          </p:cNvSpPr>
          <p:nvPr/>
        </p:nvSpPr>
        <p:spPr>
          <a:xfrm>
            <a:off x="4067944" y="1484784"/>
            <a:ext cx="4824536" cy="4972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величение</a:t>
            </a:r>
            <a:r>
              <a:rPr lang="ru-RU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количества реакций на фронтальные инструкции учителя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оровой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ответ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классом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однимание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руки и индивидуальный ответ перед классом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7EE8DDF-E1D0-422D-B097-C9B6F5F5A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3462844" cy="4824536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203848" y="260648"/>
            <a:ext cx="576064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ПРИМЕНЕНИЯ МЕТОДИКИ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109008" y="260648"/>
            <a:ext cx="585548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ПОВЕДЕНИЕ РЕБЕНКА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ВВЕДЕНИЯ ЖЕТОНОВ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1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1268760"/>
            <a:ext cx="7080786" cy="5310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109008" y="260648"/>
            <a:ext cx="585548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ПОВЕДЕНИЕ РЕБЕНКА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ПОСЛЕ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ВВЕДЕНИЯ ЖЕТОНОВ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1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1268760"/>
            <a:ext cx="7008778" cy="525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12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1214422"/>
            <a:ext cx="2643173" cy="4010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1_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592" y="980728"/>
            <a:ext cx="7584843" cy="56886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09008" y="332656"/>
            <a:ext cx="5855480" cy="842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ОБРАТНАЯ ИНКЛЮЗИЯ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12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1214422"/>
            <a:ext cx="2643173" cy="4010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900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Протяни руку помощи </a:t>
            </a: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«особым детям», чтобы у детей с ограниченными возможностями, возможности стали БЕЗГРАНИЧНЫМИ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s://ozggym14.edumsko.ru/uploads/2000/1723/section/218109/42874/f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88640"/>
            <a:ext cx="4340424" cy="325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ПРИНЦИПЫ</a:t>
            </a:r>
            <a:endParaRPr kumimoji="0" lang="ru-RU" sz="4400" b="0" i="0" u="none" strike="noStrike" kern="1200" cap="none" spc="0" normalizeH="0" baseline="0" noProof="0" dirty="0"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1988840"/>
            <a:ext cx="8352928" cy="453650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>
                <a:tab pos="90488" algn="l"/>
                <a:tab pos="449263" algn="l"/>
              </a:tabLst>
              <a:defRPr/>
            </a:pP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благоприятной социальной ситуации развития и обучения каждого ребёнка;</a:t>
            </a:r>
          </a:p>
          <a:p>
            <a:pPr marR="0" lvl="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>
                <a:tab pos="90488" algn="l"/>
                <a:tab pos="449263" algn="l"/>
              </a:tabLst>
              <a:defRPr/>
            </a:pP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 взаимодействия обучающихся;</a:t>
            </a:r>
          </a:p>
          <a:p>
            <a:pPr marR="0" lvl="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>
                <a:tab pos="90488" algn="l"/>
                <a:tab pos="449263" algn="l"/>
              </a:tabLst>
              <a:defRPr/>
            </a:pP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приобщения обучающихся к </a:t>
            </a:r>
            <a:r>
              <a:rPr kumimoji="0" lang="ru-RU" sz="3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социокультурным</a:t>
            </a:r>
            <a:r>
              <a:rPr kumimoji="0" lang="ru-RU" sz="3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нормам, традициям семьи, общества и государства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12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1214422"/>
            <a:ext cx="2643173" cy="4010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40, соц.ролик_Школа для каждог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1515" y="1511786"/>
            <a:ext cx="8752973" cy="492354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109008" y="260648"/>
            <a:ext cx="585548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</a:t>
            </a:r>
            <a:r>
              <a:rPr lang="ru-RU" sz="2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КОЛА ДЛЯ КАЖДОГО!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ШКОЛА ДЛЯ ВСЕХ!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12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1214422"/>
            <a:ext cx="2643173" cy="4010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520" y="3861048"/>
            <a:ext cx="8712968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МБОУ «Центр образования № 40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 углубленным изучением отдельных предметов» городского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округа город Уфа Республики Башкортостан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г. Уфа, ул.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Шафиева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1.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http://sch40ufa.ru/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mbousosh40.ufa@yandex.ru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36912"/>
            <a:ext cx="8270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908720"/>
            <a:ext cx="9144000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832260"/>
            <a:ext cx="8712968" cy="4837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 государственных гарантий получения начального образования;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создания оптимальных условий для получения качественного начального образования;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государственных гарантий реализации заданных стандартом дифференцированных уровней;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 вариативности и разнообразия содержания образовательных программ и организационных форм школьного образования;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единства образовательного пространства Российской Федерации;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обеспечения равных возможностей.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970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ЭТАПЫ РЕАЛИЗАЦИИ ПРОЕКТА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772816"/>
            <a:ext cx="8712968" cy="4714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май 2017г. переговоры с АНО «РАССВЕТ» о реализации в проекта «Ресурсный класс»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ачало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2018г., внесение изменений в учредительные документы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март 2018г., знакомство с детьми с РАС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(дошкольники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детского сада № 233)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август 2018г., заключено соглашение о сотрудничестве с АНО «РАССВЕТ»,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ремонт помещений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1 сентября 2018г. изменения штатного расписания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сентябрь 2018г.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проекта, зачислены в школу 6 детей с РАС – 5 первоклассников, 1 шестиклассник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970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НОРМАТИВЫ ФИНАНСИРОВАНИЯ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857364"/>
            <a:ext cx="8821644" cy="4714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Общеобразовательные классы - 21464,00 рублей на 1 обучающегося в год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Классы для обучения детей с ОВЗ по АОП - 47388,00 рублей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Общеобразовательные классы с одним обучающимся с РАС – 32345,00 рублей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Общеобразовательные классы с двумя обучающимися с РАС – 50488,00 рублей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Классы для обучения детей с ОВЗ по АОП с одним обучающимся с РАС – 69211,00 рублей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203848" y="620688"/>
            <a:ext cx="5940152" cy="9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РЕСУРСНЫЙ КЛАСС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1571612"/>
            <a:ext cx="8535322" cy="5000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Ресурсный класс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это не отдельный класс для обучающихся с ОВЗ в общеобразовательной школе.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специальная образовательная модель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позволяющая создать для обучающегося, в зависимости от его потребностей и возможностей, инклюзивное образование и индивидуальное обучение.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ученик официально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зачислен в общеобразовательный класс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а ресурсный класс – это место (ресурсная зона), в рамках которого организуется индивидуальная и групповая коррекционно-образовательная работа и реализуется организация сопровождения в регулярном учебном процессе.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60648"/>
              <a:ext cx="2750553" cy="6480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бъект 2"/>
          <p:cNvSpPr txBox="1">
            <a:spLocks/>
          </p:cNvSpPr>
          <p:nvPr/>
        </p:nvSpPr>
        <p:spPr>
          <a:xfrm>
            <a:off x="179512" y="2276872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Ресурсная зона (помещение) со структурированной средой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Обученный персонал – педагоги, индивидуальное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тьюторское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сопровождение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Индивидуальная программа и адаптированные методические материалы для каждого ребенка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современных научно-доказанных методик (прикладной анализ поведения (АВА)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 специалистами по прикладному анализу поведения (АВА) - координатор, супервизор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052737"/>
            <a:ext cx="9144000" cy="115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СПЕЦИАЛЬНЫЕ  ОБРАЗОВАТЕЛЬНЫЕ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УСЛОВИЯ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РЕСУРСНОМ КЛАССЕ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6746413"/>
            <a:chOff x="0" y="0"/>
            <a:chExt cx="9144000" cy="6746413"/>
          </a:xfrm>
        </p:grpSpPr>
        <p:pic>
          <p:nvPicPr>
            <p:cNvPr id="4" name="Picture 3" descr="C:\Users\Гелева Ирина\Desktop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26"/>
            <a:stretch>
              <a:fillRect/>
            </a:stretch>
          </p:blipFill>
          <p:spPr bwMode="auto">
            <a:xfrm>
              <a:off x="0" y="0"/>
              <a:ext cx="9144000" cy="674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Гелева Ирина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8640"/>
              <a:ext cx="2376264" cy="559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683568" y="1529408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Выноска 2 9"/>
          <p:cNvSpPr/>
          <p:nvPr/>
        </p:nvSpPr>
        <p:spPr>
          <a:xfrm flipH="1">
            <a:off x="107504" y="1556792"/>
            <a:ext cx="2952328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548"/>
              <a:gd name="adj6" fmla="val -27082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Регулярный класс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99792" y="0"/>
            <a:ext cx="64442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обучения детей с РАС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рамках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пилотного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проекта «Ресурсный класс»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 flipH="1" flipV="1">
            <a:off x="107504" y="4077072"/>
            <a:ext cx="3024336" cy="2448272"/>
          </a:xfrm>
          <a:prstGeom prst="borderCallout2">
            <a:avLst>
              <a:gd name="adj1" fmla="val 8957"/>
              <a:gd name="adj2" fmla="val -3945"/>
              <a:gd name="adj3" fmla="val 9091"/>
              <a:gd name="adj4" fmla="val -14061"/>
              <a:gd name="adj5" fmla="val 42361"/>
              <a:gd name="adj6" fmla="val -23506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2800" cap="none" spc="0" dirty="0" smtClean="0">
              <a:ln w="12700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149080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Ресурсная зона: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ндивидуальная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ронтальная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зона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разгрузки</a:t>
            </a:r>
          </a:p>
        </p:txBody>
      </p:sp>
      <p:sp>
        <p:nvSpPr>
          <p:cNvPr id="16" name="Выноска 2 15"/>
          <p:cNvSpPr/>
          <p:nvPr/>
        </p:nvSpPr>
        <p:spPr>
          <a:xfrm>
            <a:off x="6516216" y="1412776"/>
            <a:ext cx="2520280" cy="2664296"/>
          </a:xfrm>
          <a:prstGeom prst="borderCallout2">
            <a:avLst>
              <a:gd name="adj1" fmla="val 15200"/>
              <a:gd name="adj2" fmla="val -3329"/>
              <a:gd name="adj3" fmla="val 15200"/>
              <a:gd name="adj4" fmla="val -14790"/>
              <a:gd name="adj5" fmla="val 53996"/>
              <a:gd name="adj6" fmla="val -28262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Социализация: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коррекционная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работа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внеурочная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братная</a:t>
            </a: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инклюзия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 flipV="1">
            <a:off x="6084168" y="5373216"/>
            <a:ext cx="295232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886"/>
              <a:gd name="adj6" fmla="val -24447"/>
            </a:avLst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ru-RU" sz="2800" cap="none" spc="0" dirty="0" smtClean="0">
              <a:ln w="12700">
                <a:solidFill>
                  <a:schemeClr val="tx1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172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1227</Words>
  <Application>Microsoft Office PowerPoint</Application>
  <PresentationFormat>Экран (4:3)</PresentationFormat>
  <Paragraphs>341</Paragraphs>
  <Slides>31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Гузель</cp:lastModifiedBy>
  <cp:revision>54</cp:revision>
  <dcterms:created xsi:type="dcterms:W3CDTF">2019-04-05T04:09:25Z</dcterms:created>
  <dcterms:modified xsi:type="dcterms:W3CDTF">2019-04-05T07:21:16Z</dcterms:modified>
</cp:coreProperties>
</file>