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6" r:id="rId6"/>
    <p:sldId id="284" r:id="rId7"/>
    <p:sldId id="269" r:id="rId8"/>
    <p:sldId id="283" r:id="rId9"/>
    <p:sldId id="275" r:id="rId10"/>
    <p:sldId id="270" r:id="rId11"/>
    <p:sldId id="271" r:id="rId12"/>
    <p:sldId id="279" r:id="rId13"/>
    <p:sldId id="28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2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ch40ufa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0"/>
          </a:xfrm>
        </p:spPr>
        <p:txBody>
          <a:bodyPr>
            <a:normAutofit fontScale="90000"/>
          </a:bodyPr>
          <a:lstStyle/>
          <a:p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ОБУЧЕНИЯ ДЕТЕЙ С РАС В РЕСУРСНОМ КЛАССЕ</a:t>
            </a:r>
            <a:br>
              <a:rPr lang="ru-RU" sz="3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Уразова Альбина </a:t>
            </a:r>
            <a:r>
              <a:rPr lang="ru-RU" sz="22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Ринадовна</a:t>
            </a:r>
            <a: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b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u-RU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МБОУ «Центр образования № 40» г. Уфа</a:t>
            </a:r>
            <a:br>
              <a:rPr lang="ru-RU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</a:t>
            </a:r>
            <a:b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</a:t>
            </a:r>
            <a:r>
              <a:rPr lang="ru-RU" sz="22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Ишмакова</a:t>
            </a:r>
            <a: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Василя </a:t>
            </a:r>
            <a:r>
              <a:rPr lang="ru-RU" sz="22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Наилевна</a:t>
            </a:r>
            <a: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учитель-дефектолог Ресурсного класса</a:t>
            </a:r>
            <a:b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Шамсутдинова Ильмира </a:t>
            </a:r>
            <a:r>
              <a:rPr lang="ru-RU" sz="22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Фанисовна</a:t>
            </a:r>
            <a: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</a:t>
            </a:r>
            <a:b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</a:t>
            </a:r>
            <a:r>
              <a:rPr lang="ru-RU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Ресурсного класса</a:t>
            </a:r>
            <a:br>
              <a:rPr lang="ru-RU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РАЗВИТИЯ НАВЫКОВ КОММУНИКАЦИИ У НЕРЕЧЕВОГО РЕБЕНКА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 Е., 8 лет, 1класс, программа 8.4, неречевой, затруднено восприятие устной речи, большую часть времени проводит в Ресурсном классе. </a:t>
            </a:r>
          </a:p>
          <a:p>
            <a:pPr marL="0" indent="0">
              <a:buNone/>
            </a:pPr>
            <a:endParaRPr lang="ru-RU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D756D0-3A81-4E05-81CA-F53DB1C4E0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1" b="28007"/>
          <a:stretch/>
        </p:blipFill>
        <p:spPr>
          <a:xfrm>
            <a:off x="5795172" y="3212976"/>
            <a:ext cx="3368236" cy="3645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ADEA-37D5-40CC-AA7C-3558001F64C8}"/>
              </a:ext>
            </a:extLst>
          </p:cNvPr>
          <p:cNvSpPr txBox="1"/>
          <p:nvPr/>
        </p:nvSpPr>
        <p:spPr>
          <a:xfrm>
            <a:off x="539552" y="3212976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Мальчику введена система альтернативной коммуникации с помощью карточек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Ведется работа над увеличением количества просьб, расширением репертуара просьб существительных, введение просьб-глаголов, увеличением количества коммуникативных партнеров.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сентябрь-октябрь введена 21 карточка.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ФОРМИРОВАНИЯ УЧЕБНОЙ </a:t>
            </a:r>
            <a:b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В КЛАССЕ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 М., 8 лет, 1 класс, программа 8.2,  посещает уроки в обычном классе в сопровождении тьютора.</a:t>
            </a:r>
          </a:p>
          <a:p>
            <a:pPr marL="0" indent="0">
              <a:buNone/>
            </a:pPr>
            <a:endParaRPr lang="ru-RU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всегда реагирует на фронтальные инструкции учителя</a:t>
            </a: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стесняется отвечать при всем классе</a:t>
            </a: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 хоровой ответ.</a:t>
            </a:r>
          </a:p>
          <a:p>
            <a:pPr>
              <a:buNone/>
            </a:pPr>
            <a:endParaRPr lang="ru-RU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ПОДКРЕПЛЕНИЕ ЦЕЛЕВОГО ПОВЕДЕНИЯ В КЛАССЕ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 очень любит голубей и играть с миньоном. Ему ввели жетонную систему подкреплений (жетоны – голуби)</a:t>
            </a: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жетон мальчик получает за выполнение фронтальных инструкций учителя и два – за хоровой ответ или ответ при всем классе (эти два вида поведений вызывают у ребенка наибольшие сложности).  </a:t>
            </a: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10 голубей получает звезду (5 минут игры в миньона или 5 минут просмотра видео про голубей). </a:t>
            </a:r>
          </a:p>
          <a:p>
            <a:pPr marL="0" indent="0">
              <a:buNone/>
            </a:pPr>
            <a:endParaRPr lang="ru-RU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83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ПОДКРЕПЛЕНИЕ ЦЕЛЕВОГО ПОВЕДЕНИЯ В КЛАССЕ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506915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мальчика увеличилось количество реакций на фронтальные инструкции учителя</a:t>
            </a: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стал отвечать хором со всем классом</a:t>
            </a: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 поднимать руку и отвечать перед всем классом.</a:t>
            </a:r>
          </a:p>
          <a:p>
            <a:pPr>
              <a:buNone/>
            </a:pPr>
            <a:endParaRPr lang="ru-RU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EE8DDF-E1D0-422D-B097-C9B6F5F5A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35" y="1673424"/>
            <a:ext cx="372126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0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C7B7AA-F5F3-4A94-9B28-7011A2EFFC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«Центр образования № 40 с углубленным изучением отдельных предметов»</a:t>
            </a:r>
          </a:p>
          <a:p>
            <a:pPr algn="l">
              <a:buNone/>
            </a:pPr>
            <a:r>
              <a:rPr lang="ru-RU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Уфа, ул. </a:t>
            </a:r>
            <a:r>
              <a:rPr lang="ru-RU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Шафиева</a:t>
            </a:r>
            <a:r>
              <a:rPr lang="ru-RU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1.</a:t>
            </a:r>
          </a:p>
          <a:p>
            <a:pPr algn="l"/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http://sch40ufa.ru/</a:t>
            </a:r>
            <a:endParaRPr lang="en-US" sz="2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mbousosh40.ufa@yandex.ru</a:t>
            </a:r>
          </a:p>
          <a:p>
            <a:pPr algn="l"/>
            <a:endParaRPr lang="ru-RU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endParaRPr lang="ru-RU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ПРОЕКТА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>
            <a:normAutofit fontScale="62500" lnSpcReduction="20000"/>
          </a:bodyPr>
          <a:lstStyle/>
          <a:p>
            <a:endParaRPr lang="ru-RU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 2017г., при содействии Управления образования г. Уфы проведены переговоры с АНО «РАССВЕТ» о реализации в 2018-2019 году проекта «Ресурсный класс»</a:t>
            </a:r>
          </a:p>
          <a:p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1-е полугодие 2018г., внесение изменений в учредительные документы </a:t>
            </a:r>
          </a:p>
          <a:p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2018г., знакомство с детьми с РАС – будущими первоклассниками в «Ресурсной группе» детского сада № 233</a:t>
            </a:r>
          </a:p>
          <a:p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 2018г., заключено соглашение о сотрудничестве с АНО «РАССВЕТ»</a:t>
            </a:r>
          </a:p>
          <a:p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 2018г. ремонт помещений </a:t>
            </a:r>
          </a:p>
          <a:p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сентября 2018г. внесение изменений в штатное расписание, 6 </a:t>
            </a:r>
            <a:r>
              <a:rPr lang="ru-RU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тьюторов</a:t>
            </a:r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учитель-дефектолог, учитель-логопед, педагог-психолог</a:t>
            </a:r>
          </a:p>
          <a:p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2018г., начата реализация проекта, зачислены в школу 6 детей с РАС – 5 первоклассников, 1 шестиклассник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РЕСУРСНЫЙ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4525963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Ресурсный класс </a:t>
            </a:r>
            <a:r>
              <a:rPr lang="ru-RU" sz="3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не отдельный класс для обучающихся с ОВЗ в общеобразовательной школе.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sz="3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3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образовательная модель</a:t>
            </a:r>
            <a:r>
              <a:rPr lang="ru-RU" sz="3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позволяющая создать для обучающегося, в зависимости от его потребностей и возможностей, инклюзивное образование и индивидуальное обучение.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sz="3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ученик официально </a:t>
            </a:r>
            <a:r>
              <a:rPr lang="ru-RU" sz="3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 в общеобразовательный класс</a:t>
            </a:r>
            <a:r>
              <a:rPr lang="ru-RU" sz="3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ресурсный класс – это место (ресурсная зона), в рамках которого организуется индивидуальная и групповая коррекционно-образовательная работа и реализуется организация сопровождения в регулярном учебном процессе.</a:t>
            </a:r>
          </a:p>
          <a:p>
            <a:endParaRPr lang="ru-RU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3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 </a:t>
            </a:r>
            <a:br>
              <a:rPr lang="ru-RU" sz="3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УСЛОВИЯ  В РЕСУРСНОМ КЛАССЕ </a:t>
            </a:r>
            <a:br>
              <a:rPr lang="ru-RU" sz="31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92829"/>
            <a:ext cx="8229600" cy="405645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зона (помещение) со структурированной средой</a:t>
            </a:r>
          </a:p>
          <a:p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Обученный персонал – педагоги, индивидуальное </a:t>
            </a:r>
            <a:r>
              <a:rPr lang="ru-RU" sz="24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тьюторское</a:t>
            </a:r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сопровождение</a:t>
            </a:r>
          </a:p>
          <a:p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Индивидуальная программа и адаптированные методические материалы для каждого ребенка</a:t>
            </a:r>
          </a:p>
          <a:p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современных научно-доказанных методик (прикладной анализ поведения (АВА)</a:t>
            </a:r>
          </a:p>
          <a:p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специалистами по прикладному анализу поведения (АВА) - координатор, супервизор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C3E65-25C1-4B79-8C9A-0DF0AC3C1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9" y="1351598"/>
            <a:ext cx="3140029" cy="2068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ЗАНЯТИЙ В РЕСУРСНОМ КЛАССЕ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717032"/>
            <a:ext cx="8147248" cy="28803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занятия</a:t>
            </a:r>
          </a:p>
          <a:p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Групповые занятия (фронтальные уроки, творческие, подвижные занятия)</a:t>
            </a:r>
          </a:p>
          <a:p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Инклюзия (уроки в обычных классах, внеклассные мероприятия, перемены, столовая, раздевалка)</a:t>
            </a:r>
          </a:p>
          <a:p>
            <a:r>
              <a:rPr lang="ru-RU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Обратная инклюзия (занятия в Ресурсном классе с участием сверстников из обычного класса)</a:t>
            </a:r>
          </a:p>
          <a:p>
            <a:pPr marL="0" indent="0">
              <a:buNone/>
            </a:pPr>
            <a:endParaRPr lang="ru-RU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920B1E-BD63-42C7-ABE0-7071E074F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07" y="1351598"/>
            <a:ext cx="2769869" cy="20774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AA0CF2-29C7-4A54-A15F-81AF897E1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51598"/>
            <a:ext cx="2769869" cy="20682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БАРЬЕРЫ ДЛЯ ВКЛЮЧЕНИЯ ДЕТЕЙ С РАС В ОБЩЕОБРАЗОВАТЕЛЬНУЮ СРЕДУ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или полное отсутствие речи</a:t>
            </a: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уровень развития социальных навыков</a:t>
            </a: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Сенсорные особенности</a:t>
            </a: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развития когнитивной сферы</a:t>
            </a: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Социально-неприемлемое поведение</a:t>
            </a:r>
          </a:p>
          <a:p>
            <a:endParaRPr lang="ru-RU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РЕСУРСНОГО КЛАССА ПОЗВОЛЯЕТ РАБОТАТЬ СО ВСЕМИ ПРОБЛЕМАМИ!</a:t>
            </a:r>
          </a:p>
        </p:txBody>
      </p:sp>
    </p:spTree>
    <p:extLst>
      <p:ext uri="{BB962C8B-B14F-4D97-AF65-F5344CB8AC3E}">
        <p14:creationId xmlns:p14="http://schemas.microsoft.com/office/powerpoint/2010/main" val="420521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РАБОТЫ С СОЦИАЛЬНО-НЕПРИЕМЛЕМЫМ ПОВЕДЕНИЕМ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Девочка Д., 8 лет, 1 класс, программа 8.2, посещает все уроки в обычном классе. </a:t>
            </a:r>
          </a:p>
          <a:p>
            <a:endParaRPr lang="ru-RU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отвлекается</a:t>
            </a: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всегда может найти нужное задание в учебнике и рабочей тетради</a:t>
            </a: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трудом переключается с одного задания на другое</a:t>
            </a: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 того, чтобы выполнять задание, может просто чирикать ручкой в тетради. </a:t>
            </a:r>
          </a:p>
          <a:p>
            <a:r>
              <a:rPr lang="ru-RU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бурно реагирует на подсказки тьютора, может очень громко что-то ответить тьютору в грубой форме.</a:t>
            </a:r>
          </a:p>
          <a:p>
            <a:pPr>
              <a:buNone/>
            </a:pPr>
            <a:endParaRPr lang="ru-RU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948F5-19FA-4120-92AB-555422E5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КРУТО! НЕ КРУТО! (СОЦИАЛЬНАЯ ИНТЕРАКЦИЯ)</a:t>
            </a:r>
            <a:endParaRPr lang="ru-RU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0C0C13-1366-4F21-AA98-797CA9ED8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84" y="1310614"/>
            <a:ext cx="4962912" cy="17543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Девочка очень любит кукол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</a:t>
            </a:r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Ввели жетоны в виде этих кукол.</a:t>
            </a:r>
          </a:p>
          <a:p>
            <a:endParaRPr lang="ru-RU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2EFA11-3677-422C-BD5A-FC0F48C6C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19" y="1310630"/>
            <a:ext cx="3379281" cy="2334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5F188E-57A3-4785-A26C-B45774F24A3B}"/>
              </a:ext>
            </a:extLst>
          </p:cNvPr>
          <p:cNvSpPr txBox="1"/>
          <p:nvPr/>
        </p:nvSpPr>
        <p:spPr>
          <a:xfrm>
            <a:off x="457200" y="4554994"/>
            <a:ext cx="8291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жетон-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 </a:t>
            </a:r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КРУТОЕ поведение – 5 минут любой свободной деятельности на выбор (просмотр мультфильмов, Ералаш, игра со сверстниками, батут).</a:t>
            </a:r>
          </a:p>
          <a:p>
            <a:endParaRPr lang="ru-RU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конце уроков минуты суммировались и девочке предоставлялась выбранная свободная деятельность.</a:t>
            </a:r>
          </a:p>
          <a:p>
            <a:endParaRPr lang="ru-RU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7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ИЗМЕНЕНИЯ ПОВЕДЕНИЯ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833B2A-8F1F-4774-A627-A9B19ACE0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" y="1633487"/>
            <a:ext cx="9092113" cy="46038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717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        МЕТОДИКИ ОБУЧЕНИЯ ДЕТЕЙ С РАС В РЕСУРСНОМ КЛАССЕ                                                                     Уразова Альбина Ринадовна,                                     директор МБОУ «Центр образования № 40» г. Уфа                                                                                                                                         Ишмакова Василя Наилевна,                                                           учитель-дефектолог Ресурсного класса                                                            Шамсутдинова Ильмира Фанисовна,                                                                                  тьютор Ресурсного класса  </vt:lpstr>
      <vt:lpstr>ЭТАПЫ РЕАЛИЗАЦИИ ПРОЕКТА</vt:lpstr>
      <vt:lpstr>РЕСУРСНЫЙ КЛАСС</vt:lpstr>
      <vt:lpstr> СПЕЦИАЛЬНЫЕ   ОБРАЗОВАТЕЛЬНЫЕ УСЛОВИЯ  В РЕСУРСНОМ КЛАССЕ  </vt:lpstr>
      <vt:lpstr>ВИДЫ ЗАНЯТИЙ В РЕСУРСНОМ КЛАССЕ</vt:lpstr>
      <vt:lpstr>ОСНОВНЫЕ БАРЬЕРЫ ДЛЯ ВКЛЮЧЕНИЯ ДЕТЕЙ С РАС В ОБЩЕОБРАЗОВАТЕЛЬНУЮ СРЕДУ</vt:lpstr>
      <vt:lpstr>ПРИМЕР РАБОТЫ С СОЦИАЛЬНО-НЕПРИЕМЛЕМЫМ ПОВЕДЕНИЕМ</vt:lpstr>
      <vt:lpstr>МЕТОДИКА КРУТО! НЕ КРУТО! (СОЦИАЛЬНАЯ ИНТЕРАКЦИЯ)</vt:lpstr>
      <vt:lpstr>ГРАФИК ИЗМЕНЕНИЯ ПОВЕДЕНИЯ</vt:lpstr>
      <vt:lpstr>ПРИМЕР РАЗВИТИЯ НАВЫКОВ КОММУНИКАЦИИ У НЕРЕЧЕВОГО РЕБЕНКА  </vt:lpstr>
      <vt:lpstr>ПРИМЕР ФОРМИРОВАНИЯ УЧЕБНОЙ  ДЕЯТЕЛЬНОСТИ В КЛАССЕ </vt:lpstr>
      <vt:lpstr>ПОДКРЕПЛЕНИЕ ЦЕЛЕВОГО ПОВЕДЕНИЯ В КЛАССЕ </vt:lpstr>
      <vt:lpstr>ПОДКРЕПЛЕНИЕ ЦЕЛЕВОГО ПОВЕДЕНИЯ В КЛАССЕ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ИНКЛЮЗИВНОЕ ОБРАЗОВАНИЕ:ВЗАИМОДЕЙСТВИЕ С ОБЩЕСТВЕННЫМИ ОРГАНИЗАЦИЯМИ. РЕСУРСНЫЙ КЛАСС И ГРУППА КАК УСЛОВИЕ СОЦИАЛИЗАЦИИ ОБУЧАЮЩИХСЯ С РАС.   Инклюзивный проект «РЕСУРСНЫЙ КЛАСС» в  МБОУ «Центр образования № 40 с углубленным изучением отдельных предметов» г. Уфа</dc:title>
  <dc:creator>Юля</dc:creator>
  <cp:lastModifiedBy>Вероника Новикова</cp:lastModifiedBy>
  <cp:revision>51</cp:revision>
  <dcterms:created xsi:type="dcterms:W3CDTF">2018-10-31T13:39:23Z</dcterms:created>
  <dcterms:modified xsi:type="dcterms:W3CDTF">2018-11-02T08:43:06Z</dcterms:modified>
</cp:coreProperties>
</file>